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0" r:id="rId7"/>
    <p:sldId id="265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18"/>
    <p:restoredTop sz="96291"/>
  </p:normalViewPr>
  <p:slideViewPr>
    <p:cSldViewPr snapToGrid="0" snapToObjects="1">
      <p:cViewPr varScale="1">
        <p:scale>
          <a:sx n="118" d="100"/>
          <a:sy n="118" d="100"/>
        </p:scale>
        <p:origin x="24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6439F-4705-074A-82D0-AA105BF7C0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ACME Real Estate Co.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A951E-C303-8143-8292-F69F140B4D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Regional Analysis of Retirement Community Investment Opportunities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92561A6-B5E3-3546-B145-4113F5EF3B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750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04"/>
    </mc:Choice>
    <mc:Fallback>
      <p:transition spd="slow" advTm="14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F8F6D-6923-A844-8197-4192FB9D93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4DFE489-A4D3-744A-9492-561BC5D1CF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08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89"/>
    </mc:Choice>
    <mc:Fallback>
      <p:transition spd="slow" advTm="43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C89BE-910F-744A-BC54-44C333907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7328F-B18A-B849-AA99-0FC250AD9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Investment in Retirement Community Real Estate</a:t>
            </a:r>
          </a:p>
          <a:p>
            <a:pPr lvl="1"/>
            <a:r>
              <a:rPr lang="en-US" dirty="0"/>
              <a:t>Return on Investment</a:t>
            </a:r>
          </a:p>
          <a:p>
            <a:pPr lvl="1"/>
            <a:r>
              <a:rPr lang="en-US" dirty="0"/>
              <a:t>Targeted Spending</a:t>
            </a:r>
          </a:p>
          <a:p>
            <a:pPr lvl="1"/>
            <a:r>
              <a:rPr lang="en-US" dirty="0"/>
              <a:t>Control for Moderate Risk Tolerance</a:t>
            </a:r>
          </a:p>
          <a:p>
            <a:r>
              <a:rPr lang="en-US" dirty="0"/>
              <a:t>Assemble top 5 regions for analysis</a:t>
            </a:r>
          </a:p>
          <a:p>
            <a:r>
              <a:rPr lang="en-US" dirty="0"/>
              <a:t>Additional Analysis on Top 5 Regions</a:t>
            </a:r>
          </a:p>
          <a:p>
            <a:r>
              <a:rPr lang="en-US" dirty="0"/>
              <a:t>Summarize Findings and Recommendations</a:t>
            </a:r>
          </a:p>
          <a:p>
            <a:r>
              <a:rPr lang="en-US" dirty="0"/>
              <a:t>Zillow’s Data from 1996 – 2018 of home sale prices by zip-code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54ADB18-19C9-2642-B93D-A358203752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281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240"/>
    </mc:Choice>
    <mc:Fallback>
      <p:transition spd="slow" advTm="145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CA566-8B98-3E46-A557-D0FEBD952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Selection of Zip Codes for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B06F7-7025-824B-A093-E1083D67F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Zillow’s Data Begins with Over 14,000 zip codes</a:t>
            </a:r>
          </a:p>
          <a:p>
            <a:r>
              <a:rPr lang="en-US" dirty="0"/>
              <a:t>Narrow down to targeted market</a:t>
            </a:r>
          </a:p>
          <a:p>
            <a:pPr lvl="1"/>
            <a:r>
              <a:rPr lang="en-US" dirty="0"/>
              <a:t>Top 10 States for retirees: (NM, SC, ID, ME, VT, FL, NV, WY, MT, AZ)</a:t>
            </a:r>
          </a:p>
          <a:p>
            <a:pPr lvl="1"/>
            <a:r>
              <a:rPr lang="en-US" dirty="0"/>
              <a:t>Some Level of Urbanization</a:t>
            </a:r>
          </a:p>
          <a:p>
            <a:pPr lvl="1"/>
            <a:r>
              <a:rPr lang="en-US" dirty="0"/>
              <a:t>Avoid Outliers in Median House Value</a:t>
            </a:r>
          </a:p>
          <a:p>
            <a:pPr lvl="1"/>
            <a:r>
              <a:rPr lang="en-US" dirty="0"/>
              <a:t>Control for Risk</a:t>
            </a:r>
          </a:p>
          <a:p>
            <a:r>
              <a:rPr lang="en-US" dirty="0"/>
              <a:t>Calculate Historic Return on Investment</a:t>
            </a:r>
          </a:p>
          <a:p>
            <a:r>
              <a:rPr lang="en-US" dirty="0"/>
              <a:t>Group By Top Performers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7A9C516-18C7-FF44-9060-F36BBFCA8B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109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688"/>
    </mc:Choice>
    <mc:Fallback>
      <p:transition spd="slow" advTm="144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F36CA-9EF9-A34D-BA66-C6B88E52B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Top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F022A-CCB2-D140-B3E3-A45CA757E5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30087" y="2601685"/>
            <a:ext cx="5921828" cy="2240418"/>
          </a:xfrm>
        </p:spPr>
        <p:txBody>
          <a:bodyPr/>
          <a:lstStyle/>
          <a:p>
            <a:r>
              <a:rPr lang="en-US" dirty="0"/>
              <a:t>Zip code : 85281 Location: Tempe, AZ </a:t>
            </a:r>
          </a:p>
          <a:p>
            <a:r>
              <a:rPr lang="en-US" dirty="0"/>
              <a:t>Zip code : 33710 Location: Saint Petersburg, FL </a:t>
            </a:r>
          </a:p>
          <a:p>
            <a:r>
              <a:rPr lang="en-US" dirty="0"/>
              <a:t>Zip code : 33702 Location: Saint Petersburg, FL </a:t>
            </a:r>
          </a:p>
          <a:p>
            <a:r>
              <a:rPr lang="en-US" dirty="0"/>
              <a:t>Zip code : 29461 Location: Moncks Corner, SC </a:t>
            </a:r>
          </a:p>
          <a:p>
            <a:r>
              <a:rPr lang="en-US" dirty="0"/>
              <a:t>Zip code : 34698 Location: Dunedin, FL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E95B15B-023A-E841-948D-DF94AA559EF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02328565"/>
              </p:ext>
            </p:extLst>
          </p:nvPr>
        </p:nvGraphicFramePr>
        <p:xfrm>
          <a:off x="7946571" y="2601685"/>
          <a:ext cx="2667000" cy="2240418"/>
        </p:xfrm>
        <a:graphic>
          <a:graphicData uri="http://schemas.openxmlformats.org/drawingml/2006/table">
            <a:tbl>
              <a:tblPr/>
              <a:tblGrid>
                <a:gridCol w="1022441">
                  <a:extLst>
                    <a:ext uri="{9D8B030D-6E8A-4147-A177-3AD203B41FA5}">
                      <a16:colId xmlns:a16="http://schemas.microsoft.com/office/drawing/2014/main" val="625941441"/>
                    </a:ext>
                  </a:extLst>
                </a:gridCol>
                <a:gridCol w="1644559">
                  <a:extLst>
                    <a:ext uri="{9D8B030D-6E8A-4147-A177-3AD203B41FA5}">
                      <a16:colId xmlns:a16="http://schemas.microsoft.com/office/drawing/2014/main" val="4058866195"/>
                    </a:ext>
                  </a:extLst>
                </a:gridCol>
              </a:tblGrid>
              <a:tr h="3734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Region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Historic ROI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142623"/>
                  </a:ext>
                </a:extLst>
              </a:tr>
              <a:tr h="3734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85281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219%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7169696"/>
                  </a:ext>
                </a:extLst>
              </a:tr>
              <a:tr h="3734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33710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215%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358299"/>
                  </a:ext>
                </a:extLst>
              </a:tr>
              <a:tr h="3734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33702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8541852"/>
                  </a:ext>
                </a:extLst>
              </a:tr>
              <a:tr h="3734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29461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8189680"/>
                  </a:ext>
                </a:extLst>
              </a:tr>
              <a:tr h="3734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34698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6193313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A430A64-208E-2240-9FE9-9A76AB2934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16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36"/>
    </mc:Choice>
    <mc:Fallback>
      <p:transition spd="slow" advTm="33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CB6E30-A05C-044F-B2D5-3DF1F00B4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6" y="624110"/>
            <a:ext cx="8652018" cy="703947"/>
          </a:xfrm>
        </p:spPr>
        <p:txBody>
          <a:bodyPr/>
          <a:lstStyle/>
          <a:p>
            <a:r>
              <a:rPr lang="en-US" dirty="0"/>
              <a:t>Top 5 Visual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1CC4D7F-BFC4-4F4A-B3C1-5D2E06D9EF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61724" y="1502229"/>
            <a:ext cx="10081190" cy="481556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607EF8C-36FC-EC40-ACA5-1025D3F6E5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074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50031-4B94-F34D-8381-7B2250902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Analysis of Top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BA154-FA31-9E4E-8E6A-711AE1459F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64669" y="2144486"/>
            <a:ext cx="4313864" cy="3777622"/>
          </a:xfrm>
        </p:spPr>
        <p:txBody>
          <a:bodyPr/>
          <a:lstStyle/>
          <a:p>
            <a:r>
              <a:rPr lang="en-US" dirty="0"/>
              <a:t>Measure Against Seasonal Returns</a:t>
            </a:r>
          </a:p>
          <a:p>
            <a:endParaRPr lang="en-US" dirty="0"/>
          </a:p>
          <a:p>
            <a:r>
              <a:rPr lang="en-US" dirty="0"/>
              <a:t>Model Forecast to predict returns at 1, 3, 5, and 10 years</a:t>
            </a:r>
          </a:p>
          <a:p>
            <a:endParaRPr lang="en-US" dirty="0"/>
          </a:p>
          <a:p>
            <a:r>
              <a:rPr lang="en-US" dirty="0"/>
              <a:t>Predict Maximum Return vs Confidence</a:t>
            </a:r>
          </a:p>
          <a:p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B226A40A-1A82-A449-A42D-CC950AF89A6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69866665"/>
              </p:ext>
            </p:extLst>
          </p:nvPr>
        </p:nvGraphicFramePr>
        <p:xfrm>
          <a:off x="7066982" y="2492828"/>
          <a:ext cx="4437629" cy="1641702"/>
        </p:xfrm>
        <a:graphic>
          <a:graphicData uri="http://schemas.openxmlformats.org/drawingml/2006/table">
            <a:tbl>
              <a:tblPr/>
              <a:tblGrid>
                <a:gridCol w="1022775">
                  <a:extLst>
                    <a:ext uri="{9D8B030D-6E8A-4147-A177-3AD203B41FA5}">
                      <a16:colId xmlns:a16="http://schemas.microsoft.com/office/drawing/2014/main" val="548206780"/>
                    </a:ext>
                  </a:extLst>
                </a:gridCol>
                <a:gridCol w="878105">
                  <a:extLst>
                    <a:ext uri="{9D8B030D-6E8A-4147-A177-3AD203B41FA5}">
                      <a16:colId xmlns:a16="http://schemas.microsoft.com/office/drawing/2014/main" val="2253422033"/>
                    </a:ext>
                  </a:extLst>
                </a:gridCol>
                <a:gridCol w="878105">
                  <a:extLst>
                    <a:ext uri="{9D8B030D-6E8A-4147-A177-3AD203B41FA5}">
                      <a16:colId xmlns:a16="http://schemas.microsoft.com/office/drawing/2014/main" val="2973340828"/>
                    </a:ext>
                  </a:extLst>
                </a:gridCol>
                <a:gridCol w="780539">
                  <a:extLst>
                    <a:ext uri="{9D8B030D-6E8A-4147-A177-3AD203B41FA5}">
                      <a16:colId xmlns:a16="http://schemas.microsoft.com/office/drawing/2014/main" val="2434330328"/>
                    </a:ext>
                  </a:extLst>
                </a:gridCol>
                <a:gridCol w="878105">
                  <a:extLst>
                    <a:ext uri="{9D8B030D-6E8A-4147-A177-3AD203B41FA5}">
                      <a16:colId xmlns:a16="http://schemas.microsoft.com/office/drawing/2014/main" val="1466825967"/>
                    </a:ext>
                  </a:extLst>
                </a:gridCol>
              </a:tblGrid>
              <a:tr h="2736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Zip Code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1-year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3-year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5-year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10-year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5991199"/>
                  </a:ext>
                </a:extLst>
              </a:tr>
              <a:tr h="2736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29461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218%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5079525"/>
                  </a:ext>
                </a:extLst>
              </a:tr>
              <a:tr h="2736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34698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180%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2531636"/>
                  </a:ext>
                </a:extLst>
              </a:tr>
              <a:tr h="2736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85281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9839560"/>
                  </a:ext>
                </a:extLst>
              </a:tr>
              <a:tr h="2736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33710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9258801"/>
                  </a:ext>
                </a:extLst>
              </a:tr>
              <a:tr h="2736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33702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0615092"/>
                  </a:ext>
                </a:extLst>
              </a:tr>
            </a:tbl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7915C32-FC96-D740-9450-2815139E5F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813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799"/>
    </mc:Choice>
    <mc:Fallback>
      <p:transition spd="slow" advTm="57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3D79A1-5DDE-CD42-A47D-C46F6B9CF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Analysis Visual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5F07DC1-3F01-CE4F-9913-EBDFF6DE65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396982" y="1861457"/>
            <a:ext cx="8053303" cy="414643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0C81B99-CE30-6148-B74F-FE3EC915C8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031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35"/>
    </mc:Choice>
    <mc:Fallback>
      <p:transition spd="slow" advTm="15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AA206-2FFE-244F-814C-AEE759465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EB3FB-D327-B441-B002-FE0F60054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a giant gap in forecasted return, I recommend the following two regions:</a:t>
            </a:r>
          </a:p>
          <a:p>
            <a:pPr lvl="1"/>
            <a:r>
              <a:rPr lang="en-US" dirty="0"/>
              <a:t>1.) </a:t>
            </a:r>
            <a:r>
              <a:rPr lang="en-US" b="1" dirty="0"/>
              <a:t>29461 Moncks Corner, SC</a:t>
            </a:r>
          </a:p>
          <a:p>
            <a:pPr lvl="2"/>
            <a:r>
              <a:rPr lang="en-US" dirty="0"/>
              <a:t>Expected gross return of 218% on initial investment after 10 years</a:t>
            </a:r>
          </a:p>
          <a:p>
            <a:pPr lvl="2"/>
            <a:r>
              <a:rPr lang="en-US" dirty="0"/>
              <a:t>Historical average was 206%</a:t>
            </a:r>
          </a:p>
          <a:p>
            <a:pPr lvl="2"/>
            <a:r>
              <a:rPr lang="en-US" dirty="0"/>
              <a:t>Low Risk and High Confidence</a:t>
            </a:r>
          </a:p>
          <a:p>
            <a:pPr lvl="1"/>
            <a:r>
              <a:rPr lang="en-US" dirty="0"/>
              <a:t>2.) </a:t>
            </a:r>
            <a:r>
              <a:rPr lang="en-US" b="1" dirty="0"/>
              <a:t>34698 Dunedin, FL</a:t>
            </a:r>
          </a:p>
          <a:p>
            <a:pPr lvl="2"/>
            <a:r>
              <a:rPr lang="en-US" dirty="0"/>
              <a:t>180% gross expected return on initial investment after 10 years</a:t>
            </a:r>
          </a:p>
          <a:p>
            <a:pPr lvl="2"/>
            <a:r>
              <a:rPr lang="en-US" dirty="0"/>
              <a:t>205% Historical ROI from data</a:t>
            </a:r>
          </a:p>
          <a:p>
            <a:pPr lvl="2"/>
            <a:r>
              <a:rPr lang="en-US" dirty="0"/>
              <a:t>Low Risk and High Confidence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32DA40B-16DC-364D-B2C3-9104F201A2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787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751"/>
    </mc:Choice>
    <mc:Fallback>
      <p:transition spd="slow" advTm="777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1A228-DEF1-5549-9597-4FCC2A816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7924F-4434-CB42-919F-0906BAADD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4" y="1730829"/>
            <a:ext cx="8911687" cy="4180393"/>
          </a:xfrm>
        </p:spPr>
        <p:txBody>
          <a:bodyPr/>
          <a:lstStyle/>
          <a:p>
            <a:r>
              <a:rPr lang="en-US" dirty="0"/>
              <a:t>Additional Factors Outside Median Home Price</a:t>
            </a:r>
          </a:p>
          <a:p>
            <a:pPr lvl="1"/>
            <a:r>
              <a:rPr lang="en-US" dirty="0"/>
              <a:t>Size of houses in the study (by bedroom / bathroom or Sq. Ft.)</a:t>
            </a:r>
          </a:p>
          <a:p>
            <a:pPr lvl="1"/>
            <a:r>
              <a:rPr lang="en-US" dirty="0"/>
              <a:t>Strictly larger plot size data for complex structures</a:t>
            </a:r>
          </a:p>
          <a:p>
            <a:r>
              <a:rPr lang="en-US" dirty="0"/>
              <a:t>More Involved Original Reduction than Historic ROI</a:t>
            </a:r>
          </a:p>
          <a:p>
            <a:pPr lvl="1"/>
            <a:r>
              <a:rPr lang="en-US" dirty="0"/>
              <a:t>Control for economic trends</a:t>
            </a:r>
          </a:p>
          <a:p>
            <a:pPr lvl="1"/>
            <a:r>
              <a:rPr lang="en-US" dirty="0"/>
              <a:t>Rent prices data</a:t>
            </a:r>
          </a:p>
          <a:p>
            <a:r>
              <a:rPr lang="en-US" dirty="0"/>
              <a:t>Potential Policy Changes</a:t>
            </a:r>
          </a:p>
          <a:p>
            <a:pPr lvl="1"/>
            <a:r>
              <a:rPr lang="en-US" dirty="0"/>
              <a:t>State or Local policies recently enacted effecting zonal rules, retiree incentives, taxes, or legislative by-laws</a:t>
            </a:r>
          </a:p>
          <a:p>
            <a:r>
              <a:rPr lang="en-US" dirty="0"/>
              <a:t>Sociological Data on Retirement Trends</a:t>
            </a:r>
          </a:p>
          <a:p>
            <a:pPr lvl="1"/>
            <a:r>
              <a:rPr lang="en-US" dirty="0"/>
              <a:t>More data on retirement movement trends to better predict demand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E14FD25-980C-C84E-A500-A9620017F0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511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624"/>
    </mc:Choice>
    <mc:Fallback>
      <p:transition spd="slow" advTm="155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186</TotalTime>
  <Words>437</Words>
  <Application>Microsoft Macintosh PowerPoint</Application>
  <PresentationFormat>Widescreen</PresentationFormat>
  <Paragraphs>98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Helvetica Neue</vt:lpstr>
      <vt:lpstr>Wingdings 3</vt:lpstr>
      <vt:lpstr>Wisp</vt:lpstr>
      <vt:lpstr>ACME Real Estate Co.</vt:lpstr>
      <vt:lpstr>Objectives</vt:lpstr>
      <vt:lpstr>Selection of Zip Codes for Analysis</vt:lpstr>
      <vt:lpstr>Our Top 5</vt:lpstr>
      <vt:lpstr>Top 5 Visual</vt:lpstr>
      <vt:lpstr>Further Analysis of Top 5</vt:lpstr>
      <vt:lpstr>Further Analysis Visual</vt:lpstr>
      <vt:lpstr>Recommendations</vt:lpstr>
      <vt:lpstr>Potential Improvements</vt:lpstr>
      <vt:lpstr>Thank You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ACME Real Estate Co.</dc:title>
  <dc:creator>dtstallons@gmail.com</dc:creator>
  <cp:lastModifiedBy>dtstallons@gmail.com</cp:lastModifiedBy>
  <cp:revision>13</cp:revision>
  <dcterms:created xsi:type="dcterms:W3CDTF">2020-01-24T15:29:09Z</dcterms:created>
  <dcterms:modified xsi:type="dcterms:W3CDTF">2020-01-24T18:35:51Z</dcterms:modified>
</cp:coreProperties>
</file>

<file path=docProps/thumbnail.jpeg>
</file>